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7" r:id="rId11"/>
  </p:sldIdLst>
  <p:sldSz cx="14630400" cy="8229600"/>
  <p:notesSz cx="8229600" cy="14630400"/>
  <p:embeddedFontLst>
    <p:embeddedFont>
      <p:font typeface="Bitter" pitchFamily="2" charset="77"/>
      <p:regular r:id="rId13"/>
      <p:bold r:id="rId14"/>
      <p:italic r:id="rId15"/>
      <p:boldItalic r:id="rId16"/>
    </p:embeddedFont>
    <p:embeddedFont>
      <p:font typeface="Outfit Bold" pitchFamily="2" charset="0"/>
      <p:bold r:id="rId17"/>
      <p:italic r:id="rId18"/>
    </p:embeddedFont>
    <p:embeddedFont>
      <p:font typeface="Outfit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91233"/>
  </p:normalViewPr>
  <p:slideViewPr>
    <p:cSldViewPr snapToGrid="0" snapToObjects="1">
      <p:cViewPr varScale="1">
        <p:scale>
          <a:sx n="75" d="100"/>
          <a:sy n="75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2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not always "client has problem, calls consultant." Sometimes consultants create the problem. We'll look at farming versus hunting, and a framework called the Pyramid of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Triangulation is important - some methods also useful to show that you involve many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collection without effective feedback remains incomplete. </a:t>
            </a:r>
            <a:endParaRPr lang="en-US" sz="1200" dirty="0"/>
          </a:p>
          <a:p>
            <a:br>
              <a:rPr lang="en-US" dirty="0"/>
            </a:br>
            <a:r>
              <a:rPr lang="en-US" dirty="0"/>
              <a:t>How you present findings shapes whether clients can hear and act upon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eobility.net/en/wiki/Creative_Commons_License_BY-SA_4.0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ico.org.uk/for-organisations/guide-to-data-protection/guide-to-the-general-data-protection-regulation-gdp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Part 3: Data Collection Methods and Feeding Back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321"/>
            <a:ext cx="7556421" cy="1735098"/>
          </a:xfrm>
          <a:prstGeom prst="roundRect">
            <a:avLst>
              <a:gd name="adj" fmla="val 1658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282791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229809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of a time you were asked to change something about how you work. What made the difference between a call to change you could hear versus one that triggered defensiveness?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2539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393180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Going deeper - and the value of </a:t>
            </a:r>
            <a:b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</a:b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looking at strengths</a:t>
            </a:r>
            <a:endParaRPr lang="en-US" sz="26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724E68C3-1FF2-29E8-0133-DF9A21FFD0E8}"/>
              </a:ext>
            </a:extLst>
          </p:cNvPr>
          <p:cNvSpPr/>
          <p:nvPr/>
        </p:nvSpPr>
        <p:spPr>
          <a:xfrm>
            <a:off x="793790" y="5951696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B031D1A3-8B59-473A-68E9-D27AD68ED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498" y="6081713"/>
            <a:ext cx="181451" cy="18145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68762B0F-2AB8-04F9-7186-1C7C2BDFD2AD}"/>
              </a:ext>
            </a:extLst>
          </p:cNvPr>
          <p:cNvSpPr/>
          <p:nvPr/>
        </p:nvSpPr>
        <p:spPr>
          <a:xfrm>
            <a:off x="1209675" y="6027301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59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 wealth of options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9" y="1483162"/>
            <a:ext cx="10434161" cy="5695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342346"/>
            <a:ext cx="1304282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799"/>
            <a:ext cx="71051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Common Data Collection Methods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05226"/>
            <a:ext cx="6448782" cy="1550908"/>
          </a:xfrm>
          <a:prstGeom prst="roundRect">
            <a:avLst>
              <a:gd name="adj" fmla="val 707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1782366"/>
            <a:ext cx="6448782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745944" y="153304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298" y="1696403"/>
            <a:ext cx="217646" cy="2176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8101" y="22588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Interviews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98101" y="2629376"/>
            <a:ext cx="6040160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Deep understanding and exploring unknowns. 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Time-intensive; requires triangulation with other sources.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87709" y="1805226"/>
            <a:ext cx="6448901" cy="1550908"/>
          </a:xfrm>
          <a:prstGeom prst="roundRect">
            <a:avLst>
              <a:gd name="adj" fmla="val 707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387709" y="1782366"/>
            <a:ext cx="6448901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339983" y="1533049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3337" y="1696403"/>
            <a:ext cx="217646" cy="21764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92020" y="22588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Questionnaires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92020" y="2629376"/>
            <a:ext cx="604027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Large numbers and standardised data collection. 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Consider response rates and question design carefully.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93790" y="3773448"/>
            <a:ext cx="6448782" cy="1812131"/>
          </a:xfrm>
          <a:prstGeom prst="roundRect">
            <a:avLst>
              <a:gd name="adj" fmla="val 605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93790" y="3750588"/>
            <a:ext cx="6448782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3745944" y="3501271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9298" y="3664625"/>
            <a:ext cx="217646" cy="21764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8101" y="422707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Focus Groups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98101" y="4597598"/>
            <a:ext cx="6040160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Group dynamics and testing ideas. 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Requires skilled facilitation; watch for group effects.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7387709" y="3773448"/>
            <a:ext cx="6448901" cy="1812131"/>
          </a:xfrm>
          <a:prstGeom prst="roundRect">
            <a:avLst>
              <a:gd name="adj" fmla="val 605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387709" y="3750588"/>
            <a:ext cx="6448901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10339983" y="3501271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3337" y="3664625"/>
            <a:ext cx="217646" cy="21764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592020" y="4227076"/>
            <a:ext cx="274962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&amp; Document Analysis</a:t>
            </a:r>
            <a:endParaRPr lang="en-US" sz="1750" dirty="0"/>
          </a:p>
        </p:txBody>
      </p:sp>
      <p:sp>
        <p:nvSpPr>
          <p:cNvPr id="26" name="Text 20"/>
          <p:cNvSpPr/>
          <p:nvPr/>
        </p:nvSpPr>
        <p:spPr>
          <a:xfrm>
            <a:off x="7592020" y="4597598"/>
            <a:ext cx="6040279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Relevant client data - e.g. HR analytics (check ethics and accuracy)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Policy documents and official positions (though may not reflect reality)</a:t>
            </a:r>
            <a:endParaRPr lang="en-US" sz="1400" dirty="0"/>
          </a:p>
        </p:txBody>
      </p:sp>
      <p:sp>
        <p:nvSpPr>
          <p:cNvPr id="27" name="Shape 21"/>
          <p:cNvSpPr/>
          <p:nvPr/>
        </p:nvSpPr>
        <p:spPr>
          <a:xfrm>
            <a:off x="793790" y="6002893"/>
            <a:ext cx="6448782" cy="1550908"/>
          </a:xfrm>
          <a:prstGeom prst="roundRect">
            <a:avLst>
              <a:gd name="adj" fmla="val 707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2"/>
          <p:cNvSpPr/>
          <p:nvPr/>
        </p:nvSpPr>
        <p:spPr>
          <a:xfrm>
            <a:off x="793790" y="5980033"/>
            <a:ext cx="6448782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3"/>
          <p:cNvSpPr/>
          <p:nvPr/>
        </p:nvSpPr>
        <p:spPr>
          <a:xfrm>
            <a:off x="3745944" y="573071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9298" y="5894070"/>
            <a:ext cx="217646" cy="217646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98101" y="6456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Observation</a:t>
            </a:r>
            <a:endParaRPr lang="en-US" sz="1750" dirty="0"/>
          </a:p>
        </p:txBody>
      </p:sp>
      <p:sp>
        <p:nvSpPr>
          <p:cNvPr id="32" name="Text 25"/>
          <p:cNvSpPr/>
          <p:nvPr/>
        </p:nvSpPr>
        <p:spPr>
          <a:xfrm>
            <a:off x="998101" y="6827044"/>
            <a:ext cx="6040160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Actual behaviour in context. 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 aware of observer effects on participants.</a:t>
            </a:r>
            <a:endParaRPr lang="en-US" sz="1400" dirty="0"/>
          </a:p>
        </p:txBody>
      </p:sp>
      <p:sp>
        <p:nvSpPr>
          <p:cNvPr id="33" name="Shape 26"/>
          <p:cNvSpPr/>
          <p:nvPr/>
        </p:nvSpPr>
        <p:spPr>
          <a:xfrm>
            <a:off x="7387709" y="6002893"/>
            <a:ext cx="6448901" cy="1550908"/>
          </a:xfrm>
          <a:prstGeom prst="roundRect">
            <a:avLst>
              <a:gd name="adj" fmla="val 7075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7"/>
          <p:cNvSpPr/>
          <p:nvPr/>
        </p:nvSpPr>
        <p:spPr>
          <a:xfrm>
            <a:off x="7387709" y="5980033"/>
            <a:ext cx="6448901" cy="91440"/>
          </a:xfrm>
          <a:prstGeom prst="roundRect">
            <a:avLst>
              <a:gd name="adj" fmla="val 2976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8"/>
          <p:cNvSpPr/>
          <p:nvPr/>
        </p:nvSpPr>
        <p:spPr>
          <a:xfrm>
            <a:off x="10339983" y="5730716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3337" y="5894070"/>
            <a:ext cx="217646" cy="217646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592020" y="64565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Experiments</a:t>
            </a:r>
            <a:endParaRPr lang="en-US" sz="1750" dirty="0"/>
          </a:p>
        </p:txBody>
      </p:sp>
      <p:sp>
        <p:nvSpPr>
          <p:cNvPr id="38" name="Text 30"/>
          <p:cNvSpPr/>
          <p:nvPr/>
        </p:nvSpPr>
        <p:spPr>
          <a:xfrm>
            <a:off x="7592020" y="6827044"/>
            <a:ext cx="604027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Establishing causation. </a:t>
            </a:r>
            <a:endParaRPr lang="en-US" sz="1400" dirty="0"/>
          </a:p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Often (but not always) impractical in consulting contexts.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050" y="2819400"/>
            <a:ext cx="4004177" cy="30253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01635"/>
            <a:ext cx="630805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Value of Experiments</a:t>
            </a:r>
            <a:endParaRPr lang="en-US" sz="4200" dirty="0"/>
          </a:p>
        </p:txBody>
      </p:sp>
      <p:sp>
        <p:nvSpPr>
          <p:cNvPr id="6" name="Text 2"/>
          <p:cNvSpPr/>
          <p:nvPr/>
        </p:nvSpPr>
        <p:spPr>
          <a:xfrm>
            <a:off x="793789" y="1932801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Consultants aim to cause change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not merely describe it. </a:t>
            </a:r>
            <a:r>
              <a:rPr lang="en-US" sz="1650" b="1" dirty="0">
                <a:solidFill>
                  <a:schemeClr val="accent6">
                    <a:lumMod val="75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Causal questions suggest experimental approaches.</a:t>
            </a:r>
            <a:endParaRPr lang="en-US" sz="16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89" y="2996177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Analytics reveals what happened; experiments demonstrate what works … but are rare and (often) hard to implement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93790" y="404967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Practical Ideas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93789" y="4633913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Watch for "natural experiments" (requires creativity)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89" y="5071289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proof of concept before major rollout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93790" y="5508665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Measure real reactions from actual individuals (talk is cheap)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793790" y="6329045"/>
            <a:ext cx="7556421" cy="886420"/>
          </a:xfrm>
          <a:prstGeom prst="roundRect">
            <a:avLst>
              <a:gd name="adj" fmla="val 3646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74" y="6645989"/>
            <a:ext cx="269319" cy="2153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93877" y="6587530"/>
            <a:ext cx="664094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Slowing down to test assumptions can accelerate overall progress.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0987657" y="6439316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Illustration by </a:t>
            </a:r>
            <a:r>
              <a:rPr lang="en-US" sz="16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Seobility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– </a:t>
            </a:r>
            <a:b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License: </a:t>
            </a:r>
            <a:r>
              <a:rPr lang="en-US" sz="16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026"/>
            <a:ext cx="817864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 may support the use of text data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72389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489359"/>
            <a:ext cx="4225052" cy="2808923"/>
          </a:xfrm>
          <a:prstGeom prst="roundRect">
            <a:avLst>
              <a:gd name="adj" fmla="val 109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97863" y="26934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LLM Text Analysis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863" y="3122414"/>
            <a:ext cx="38169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Process interview transcripts, survey comments, and internal communications. 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97863" y="4163378"/>
            <a:ext cx="38169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Recent research demonstrates 77–96% agreement with human coders, saving time whilst maintaining quality.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2555" y="2489359"/>
            <a:ext cx="4225171" cy="2808923"/>
          </a:xfrm>
          <a:prstGeom prst="roundRect">
            <a:avLst>
              <a:gd name="adj" fmla="val 109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06628" y="26934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AI-Driven Interviews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06628" y="3122414"/>
            <a:ext cx="38170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Conversational agents that adapt questions dynamically based on responses.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06628" y="4163378"/>
            <a:ext cx="38170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 suggests respondents may like it better than surveys - and may sometimes be more candid with AI.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1439" y="2489359"/>
            <a:ext cx="4225171" cy="2808923"/>
          </a:xfrm>
          <a:prstGeom prst="roundRect">
            <a:avLst>
              <a:gd name="adj" fmla="val 109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15513" y="2693432"/>
            <a:ext cx="279082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Document Mining (RAG)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815513" y="3122414"/>
            <a:ext cx="381702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Query across policies, reports, and knowledge bases conversationally. Rapidly surface relevant insights from large document repositories.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815513" y="4473654"/>
            <a:ext cx="381702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Foundation for internal chatbots / knowledge bases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52989" y="5946935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These tools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excel at generating </a:t>
            </a:r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initial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insights at scale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</a:t>
            </a:r>
            <a:b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 human expertise remains essential, as does relational work.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15923" y="7107435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 can also speed up quantitative analyses - yet less transformative.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2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0354"/>
            <a:ext cx="640270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Ethics during data collection and diagnosis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68078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93790" y="4049673"/>
            <a:ext cx="6313884" cy="2950845"/>
          </a:xfrm>
          <a:prstGeom prst="roundRect">
            <a:avLst>
              <a:gd name="adj" fmla="val 86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426018" y="4219694"/>
            <a:ext cx="304942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Research Ethics Principles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811" y="4612958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to informed consent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63811" y="4895731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to be fully informed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63811" y="5178504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to privacy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63811" y="5461278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to withdraw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963811" y="5744051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to safety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63811" y="6026825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Rights to confidentiality/anonymity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963811" y="6309598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Right not to be deceived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963811" y="6592372"/>
            <a:ext cx="597384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Avoidance of coercion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30346" y="3668078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30346" y="4049673"/>
            <a:ext cx="6313884" cy="846058"/>
          </a:xfrm>
          <a:prstGeom prst="roundRect">
            <a:avLst>
              <a:gd name="adj" fmla="val 3016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367" y="4288631"/>
            <a:ext cx="212646" cy="17002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083034" y="4219694"/>
            <a:ext cx="5591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Most of these principles </a:t>
            </a:r>
            <a:r>
              <a:rPr lang="en-US" sz="130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should</a:t>
            </a: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apply in consultancy, </a:t>
            </a:r>
            <a:b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though commercial pressures can erode them. </a:t>
            </a:r>
            <a:endParaRPr lang="en-US" sz="1300" dirty="0"/>
          </a:p>
        </p:txBody>
      </p:sp>
      <p:sp>
        <p:nvSpPr>
          <p:cNvPr id="19" name="Shape 15"/>
          <p:cNvSpPr/>
          <p:nvPr/>
        </p:nvSpPr>
        <p:spPr>
          <a:xfrm>
            <a:off x="7530346" y="5039201"/>
            <a:ext cx="6313884" cy="846058"/>
          </a:xfrm>
          <a:prstGeom prst="roundRect">
            <a:avLst>
              <a:gd name="adj" fmla="val 3016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367" y="5278160"/>
            <a:ext cx="212646" cy="170021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083034" y="5209223"/>
            <a:ext cx="5591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much deviation from these values that is compatible with your values and reputation - and with the clients' organisational health?</a:t>
            </a:r>
            <a:endParaRPr lang="en-US" sz="1300" dirty="0"/>
          </a:p>
        </p:txBody>
      </p:sp>
      <p:sp>
        <p:nvSpPr>
          <p:cNvPr id="22" name="Shape 17"/>
          <p:cNvSpPr/>
          <p:nvPr/>
        </p:nvSpPr>
        <p:spPr>
          <a:xfrm>
            <a:off x="7530346" y="6028730"/>
            <a:ext cx="6313884" cy="846058"/>
          </a:xfrm>
          <a:prstGeom prst="roundRect">
            <a:avLst>
              <a:gd name="adj" fmla="val 301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367" y="6267688"/>
            <a:ext cx="212646" cy="17002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083034" y="6198751"/>
            <a:ext cx="55911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Consider </a:t>
            </a:r>
            <a:r>
              <a:rPr lang="en-US" sz="1300" b="1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UK GDPR data protection rules</a:t>
            </a:r>
            <a:r>
              <a:rPr lang="en-US" sz="13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– they apply more strictly to consultancy than academic research</a:t>
            </a:r>
            <a:endParaRPr lang="en-US" sz="1300" dirty="0"/>
          </a:p>
        </p:txBody>
      </p:sp>
      <p:sp>
        <p:nvSpPr>
          <p:cNvPr id="25" name="Text 19"/>
          <p:cNvSpPr/>
          <p:nvPr/>
        </p:nvSpPr>
        <p:spPr>
          <a:xfrm>
            <a:off x="793790" y="7287458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2711"/>
            <a:ext cx="435125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Feeding Back Findings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455658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80190" y="156632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280190" y="1832549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80190" y="196328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Co-Own the Data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80190" y="2305465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 findings as shared discoveries rather than expert verdicts delivered from on high.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280190" y="284942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80190" y="3115645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280190" y="32463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Include Strengths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80190" y="3588561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What's working well? Beginning with positives can create receptivity for challenges.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280190" y="409767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280190" y="4363896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280190" y="4494627"/>
            <a:ext cx="251210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 Specific and Grounded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4836812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Transform vague observations into concrete examples: "Communication is poor" becomes "Weekly meetings have no allocated time for collaborative problem-solving".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280190" y="56781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280190" y="5944382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280190" y="607511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Invite Challenge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80190" y="6417298"/>
            <a:ext cx="75564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space for disagreement: client pushback is valuable data revealing underlying concerns.</a:t>
            </a:r>
            <a:endParaRPr lang="en-US" sz="1300" dirty="0"/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E1538F62-517D-9770-C547-2840AECB66CC}"/>
              </a:ext>
            </a:extLst>
          </p:cNvPr>
          <p:cNvSpPr/>
          <p:nvPr/>
        </p:nvSpPr>
        <p:spPr>
          <a:xfrm>
            <a:off x="6280190" y="7105479"/>
            <a:ext cx="8096210" cy="886420"/>
          </a:xfrm>
          <a:prstGeom prst="roundRect">
            <a:avLst>
              <a:gd name="adj" fmla="val 3646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EDD9892D-16B7-BFBB-C17E-ECA936C3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74" y="7422423"/>
            <a:ext cx="269319" cy="215384"/>
          </a:xfrm>
          <a:prstGeom prst="rect">
            <a:avLst/>
          </a:prstGeom>
        </p:spPr>
      </p:pic>
      <p:sp>
        <p:nvSpPr>
          <p:cNvPr id="24" name="Text 9">
            <a:extLst>
              <a:ext uri="{FF2B5EF4-FFF2-40B4-BE49-F238E27FC236}">
                <a16:creationId xmlns:a16="http://schemas.microsoft.com/office/drawing/2014/main" id="{1532542F-4645-FBCD-8DEA-6454D2D1DFD4}"/>
              </a:ext>
            </a:extLst>
          </p:cNvPr>
          <p:cNvSpPr/>
          <p:nvPr/>
        </p:nvSpPr>
        <p:spPr>
          <a:xfrm>
            <a:off x="6980277" y="7363964"/>
            <a:ext cx="664094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Plan this when you plan data analysis – it shapes what you need to collect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402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Participatory Feedback: Building Ownership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793790" y="2860000"/>
            <a:ext cx="2396252" cy="3475196"/>
          </a:xfrm>
          <a:prstGeom prst="roundRect">
            <a:avLst>
              <a:gd name="adj" fmla="val 1278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0723" y="3086933"/>
            <a:ext cx="19423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Gallery Walks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0723" y="3515915"/>
            <a:ext cx="194238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 findings on flip charts around the room.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20723" y="4556878"/>
            <a:ext cx="1942386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Participants circulate, comments, and add insights before discussion begins.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73755" y="2860000"/>
            <a:ext cx="2396371" cy="3475196"/>
          </a:xfrm>
          <a:prstGeom prst="roundRect">
            <a:avLst>
              <a:gd name="adj" fmla="val 1278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600688" y="3086933"/>
            <a:ext cx="194250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Co-Design Sessions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3600688" y="3834764"/>
            <a:ext cx="1942505" cy="2171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 emerging themes, then facilitate joint problem-solving workshops where solutions emerge collaboratively.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53839" y="2860000"/>
            <a:ext cx="2396252" cy="3475196"/>
          </a:xfrm>
          <a:prstGeom prst="roundRect">
            <a:avLst>
              <a:gd name="adj" fmla="val 1278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180773" y="3086933"/>
            <a:ext cx="194238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Prioritisation Exercises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180773" y="3834764"/>
            <a:ext cx="194238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Involve clients in deciding what matters most.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180773" y="4875728"/>
            <a:ext cx="194238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Techniques like dot voting and impact-effort matrices.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3790" y="6989921"/>
            <a:ext cx="75564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 4 will explore positive approaches to diagnosis that can take this further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752</Words>
  <Application>Microsoft Macintosh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Bold</vt:lpstr>
      <vt:lpstr>Bitter</vt:lpstr>
      <vt:lpstr>Outfit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2</cp:revision>
  <dcterms:created xsi:type="dcterms:W3CDTF">2026-01-27T21:10:32Z</dcterms:created>
  <dcterms:modified xsi:type="dcterms:W3CDTF">2026-01-27T21:44:32Z</dcterms:modified>
</cp:coreProperties>
</file>